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81" r:id="rId5"/>
    <p:sldId id="297" r:id="rId6"/>
    <p:sldId id="287" r:id="rId7"/>
    <p:sldId id="296" r:id="rId8"/>
    <p:sldId id="304" r:id="rId9"/>
    <p:sldId id="257" r:id="rId10"/>
    <p:sldId id="267" r:id="rId11"/>
    <p:sldId id="298" r:id="rId12"/>
    <p:sldId id="302" r:id="rId13"/>
    <p:sldId id="301" r:id="rId14"/>
    <p:sldId id="300" r:id="rId15"/>
    <p:sldId id="264" r:id="rId16"/>
    <p:sldId id="277" r:id="rId17"/>
    <p:sldId id="299" r:id="rId18"/>
    <p:sldId id="295"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703" autoAdjust="0"/>
  </p:normalViewPr>
  <p:slideViewPr>
    <p:cSldViewPr snapToGrid="0">
      <p:cViewPr varScale="1">
        <p:scale>
          <a:sx n="114" d="100"/>
          <a:sy n="114" d="100"/>
        </p:scale>
        <p:origin x="414" y="108"/>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4/8/2021</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4/8/2021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hitestationsummerprograms.weebly.com/" TargetMode="Externa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svg"/><Relationship Id="rId11" Type="http://schemas.openxmlformats.org/officeDocument/2006/relationships/hyperlink" Target="https://whitestationsummerprograms.weebly.com/" TargetMode="External"/><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hyperlink" Target="mailto:kannadyr@scsk12.org" TargetMode="External"/><Relationship Id="rId3" Type="http://schemas.openxmlformats.org/officeDocument/2006/relationships/image" Target="../media/image9.png"/><Relationship Id="rId7" Type="http://schemas.openxmlformats.org/officeDocument/2006/relationships/hyperlink" Target="mailto:herreral@scsk12.org" TargetMode="External"/><Relationship Id="rId2" Type="http://schemas.openxmlformats.org/officeDocument/2006/relationships/image" Target="../media/image8.jpeg"/><Relationship Id="rId1" Type="http://schemas.openxmlformats.org/officeDocument/2006/relationships/slideLayout" Target="../slideLayouts/slideLayout11.xml"/><Relationship Id="rId6" Type="http://schemas.openxmlformats.org/officeDocument/2006/relationships/hyperlink" Target="mailto:asgarth@memphis.edu" TargetMode="External"/><Relationship Id="rId11" Type="http://schemas.openxmlformats.org/officeDocument/2006/relationships/hyperlink" Target="mailto:wallerj@scsk12.org" TargetMode="External"/><Relationship Id="rId5" Type="http://schemas.openxmlformats.org/officeDocument/2006/relationships/hyperlink" Target="mailto:cuiy@scsk12.org" TargetMode="External"/><Relationship Id="rId10" Type="http://schemas.openxmlformats.org/officeDocument/2006/relationships/hyperlink" Target="mailto:tingleyk@scsk12.org" TargetMode="External"/><Relationship Id="rId4" Type="http://schemas.microsoft.com/office/2007/relationships/hdphoto" Target="../media/hdphoto1.wdp"/><Relationship Id="rId9" Type="http://schemas.openxmlformats.org/officeDocument/2006/relationships/hyperlink" Target="mailto:maduco@scsk12.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106364" y="587096"/>
            <a:ext cx="4379976" cy="3611880"/>
          </a:xfrm>
        </p:spPr>
        <p:txBody>
          <a:bodyPr/>
          <a:lstStyle/>
          <a:p>
            <a:r>
              <a:rPr lang="en-US" b="1" dirty="0">
                <a:latin typeface="Century Schoolbook" panose="02040604050505020304" pitchFamily="18" charset="0"/>
              </a:rPr>
              <a:t>Dual Enrollment Informational Meeting</a:t>
            </a:r>
            <a:br>
              <a:rPr lang="en-US" b="1" dirty="0">
                <a:latin typeface="Century Schoolbook" panose="02040604050505020304" pitchFamily="18" charset="0"/>
              </a:rPr>
            </a:br>
            <a:r>
              <a:rPr lang="en-US" b="1" dirty="0">
                <a:latin typeface="Century Schoolbook" panose="02040604050505020304" pitchFamily="18" charset="0"/>
              </a:rPr>
              <a:t>2021</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6676567" y="5268286"/>
            <a:ext cx="5624519" cy="1249960"/>
          </a:xfrm>
        </p:spPr>
        <p:txBody>
          <a:bodyPr/>
          <a:lstStyle/>
          <a:p>
            <a:pPr lvl="0" algn="l">
              <a:lnSpc>
                <a:spcPct val="150000"/>
              </a:lnSpc>
              <a:spcBef>
                <a:spcPts val="0"/>
              </a:spcBef>
            </a:pPr>
            <a:r>
              <a:rPr lang="en-US" sz="1600" b="1" dirty="0" err="1">
                <a:latin typeface="Century" panose="02040604050505020304" pitchFamily="18" charset="0"/>
              </a:rPr>
              <a:t>Carrye</a:t>
            </a:r>
            <a:r>
              <a:rPr lang="en-US" sz="1600" b="1" dirty="0">
                <a:latin typeface="Century" panose="02040604050505020304" pitchFamily="18" charset="0"/>
              </a:rPr>
              <a:t> Holland, Principal	</a:t>
            </a:r>
          </a:p>
          <a:p>
            <a:pPr lvl="0" algn="l">
              <a:lnSpc>
                <a:spcPct val="150000"/>
              </a:lnSpc>
              <a:spcBef>
                <a:spcPts val="0"/>
              </a:spcBef>
            </a:pPr>
            <a:r>
              <a:rPr lang="en-US" sz="1600" b="1" dirty="0">
                <a:latin typeface="Century" panose="02040604050505020304" pitchFamily="18" charset="0"/>
              </a:rPr>
              <a:t>Michael Ayers, Vice Principal</a:t>
            </a:r>
          </a:p>
          <a:p>
            <a:pPr lvl="0" algn="l">
              <a:lnSpc>
                <a:spcPct val="150000"/>
              </a:lnSpc>
              <a:spcBef>
                <a:spcPts val="0"/>
              </a:spcBef>
            </a:pPr>
            <a:r>
              <a:rPr lang="en-US" sz="1600" b="1" dirty="0">
                <a:latin typeface="Century" panose="02040604050505020304" pitchFamily="18" charset="0"/>
              </a:rPr>
              <a:t>Tamala Brown-Malone, Dual Enrollment Coordinator</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502895-E8E6-406C-88AD-2C6E3CB02B44}"/>
              </a:ext>
              <a:ext uri="{C183D7F6-B498-43B3-948B-1728B52AA6E4}">
                <adec:decorative xmlns:adec="http://schemas.microsoft.com/office/drawing/2017/decorative" xmlns="" val="1"/>
              </a:ext>
            </a:extLst>
          </p:cNvPr>
          <p:cNvGrpSpPr/>
          <p:nvPr/>
        </p:nvGrpSpPr>
        <p:grpSpPr>
          <a:xfrm>
            <a:off x="356987" y="0"/>
            <a:ext cx="6208649" cy="6858000"/>
            <a:chOff x="-3740" y="0"/>
            <a:chExt cx="6208649" cy="6858000"/>
          </a:xfrm>
        </p:grpSpPr>
        <p:sp>
          <p:nvSpPr>
            <p:cNvPr id="13" name="Freeform: Shape 12">
              <a:extLst>
                <a:ext uri="{FF2B5EF4-FFF2-40B4-BE49-F238E27FC236}">
                  <a16:creationId xmlns:a16="http://schemas.microsoft.com/office/drawing/2014/main" id="{0990367A-BFA3-40FD-B90B-FA8375EC8E5D}"/>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15" name="Rectangle 14">
              <a:extLst>
                <a:ext uri="{FF2B5EF4-FFF2-40B4-BE49-F238E27FC236}">
                  <a16:creationId xmlns:a16="http://schemas.microsoft.com/office/drawing/2014/main" id="{4C6C00A5-5287-4CCB-9913-35BE17253F1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2" name="Title 1">
            <a:extLst>
              <a:ext uri="{FF2B5EF4-FFF2-40B4-BE49-F238E27FC236}">
                <a16:creationId xmlns:a16="http://schemas.microsoft.com/office/drawing/2014/main" id="{3D573E7E-8DC6-470C-8230-D9CAD57F571C}"/>
              </a:ext>
            </a:extLst>
          </p:cNvPr>
          <p:cNvSpPr>
            <a:spLocks noGrp="1"/>
          </p:cNvSpPr>
          <p:nvPr>
            <p:ph type="ctrTitle"/>
          </p:nvPr>
        </p:nvSpPr>
        <p:spPr>
          <a:xfrm>
            <a:off x="113195" y="487990"/>
            <a:ext cx="7243950" cy="1625210"/>
          </a:xfrm>
        </p:spPr>
        <p:txBody>
          <a:bodyPr vert="horz" lIns="91440" tIns="45720" rIns="91440" bIns="45720" rtlCol="0" anchor="ctr">
            <a:normAutofit/>
          </a:bodyPr>
          <a:lstStyle/>
          <a:p>
            <a:r>
              <a:rPr lang="en-US" sz="4400" dirty="0">
                <a:latin typeface="Century" panose="02040604050505020304" pitchFamily="18" charset="0"/>
              </a:rPr>
              <a:t>DE Anatomy &amp; Physiology</a:t>
            </a:r>
          </a:p>
        </p:txBody>
      </p:sp>
      <p:pic>
        <p:nvPicPr>
          <p:cNvPr id="4" name="Picture 3">
            <a:extLst>
              <a:ext uri="{FF2B5EF4-FFF2-40B4-BE49-F238E27FC236}">
                <a16:creationId xmlns:a16="http://schemas.microsoft.com/office/drawing/2014/main" id="{1800A916-7253-45F1-8C81-6C90070E94C4}"/>
              </a:ext>
            </a:extLst>
          </p:cNvPr>
          <p:cNvPicPr>
            <a:picLocks noChangeAspect="1"/>
          </p:cNvPicPr>
          <p:nvPr/>
        </p:nvPicPr>
        <p:blipFill>
          <a:blip r:embed="rId2"/>
          <a:stretch>
            <a:fillRect/>
          </a:stretch>
        </p:blipFill>
        <p:spPr>
          <a:xfrm>
            <a:off x="794366" y="2667954"/>
            <a:ext cx="2527136" cy="3635293"/>
          </a:xfrm>
          <a:prstGeom prst="rect">
            <a:avLst/>
          </a:prstGeom>
        </p:spPr>
      </p:pic>
      <p:pic>
        <p:nvPicPr>
          <p:cNvPr id="5" name="Picture 4">
            <a:extLst>
              <a:ext uri="{FF2B5EF4-FFF2-40B4-BE49-F238E27FC236}">
                <a16:creationId xmlns:a16="http://schemas.microsoft.com/office/drawing/2014/main" id="{D4ADCE9E-A6E5-43EA-8338-B960B23D263F}"/>
              </a:ext>
            </a:extLst>
          </p:cNvPr>
          <p:cNvPicPr>
            <a:picLocks noChangeAspect="1"/>
          </p:cNvPicPr>
          <p:nvPr/>
        </p:nvPicPr>
        <p:blipFill>
          <a:blip r:embed="rId3"/>
          <a:stretch>
            <a:fillRect/>
          </a:stretch>
        </p:blipFill>
        <p:spPr>
          <a:xfrm>
            <a:off x="4349175" y="2667953"/>
            <a:ext cx="2646948" cy="3635294"/>
          </a:xfrm>
          <a:prstGeom prst="rect">
            <a:avLst/>
          </a:prstGeom>
        </p:spPr>
      </p:pic>
      <p:sp>
        <p:nvSpPr>
          <p:cNvPr id="3" name="Subtitle 2">
            <a:extLst>
              <a:ext uri="{FF2B5EF4-FFF2-40B4-BE49-F238E27FC236}">
                <a16:creationId xmlns:a16="http://schemas.microsoft.com/office/drawing/2014/main" id="{B52CD890-EE00-4AB2-91AB-FF30B6614D88}"/>
              </a:ext>
            </a:extLst>
          </p:cNvPr>
          <p:cNvSpPr>
            <a:spLocks noGrp="1"/>
          </p:cNvSpPr>
          <p:nvPr>
            <p:ph type="subTitle" idx="1"/>
          </p:nvPr>
        </p:nvSpPr>
        <p:spPr>
          <a:xfrm>
            <a:off x="7662441" y="133809"/>
            <a:ext cx="3771753" cy="5330923"/>
          </a:xfrm>
        </p:spPr>
        <p:txBody>
          <a:bodyPr vert="horz" lIns="91440" tIns="45720" rIns="91440" bIns="45720" rtlCol="0" anchor="ctr">
            <a:normAutofit/>
          </a:bodyPr>
          <a:lstStyle/>
          <a:p>
            <a:pPr algn="l"/>
            <a:endParaRPr lang="en-US" sz="1700" dirty="0">
              <a:solidFill>
                <a:schemeClr val="tx1"/>
              </a:solidFill>
            </a:endParaRPr>
          </a:p>
          <a:p>
            <a:pPr indent="-228600" algn="l">
              <a:buFont typeface="Arial" panose="020B0604020202020204" pitchFamily="34" charset="0"/>
              <a:buChar char="•"/>
            </a:pPr>
            <a:r>
              <a:rPr lang="en-US" sz="1600" dirty="0">
                <a:solidFill>
                  <a:schemeClr val="tx1"/>
                </a:solidFill>
                <a:latin typeface="Century" panose="02040604050505020304" pitchFamily="18" charset="0"/>
              </a:rPr>
              <a:t>Taught by Dr. </a:t>
            </a:r>
            <a:r>
              <a:rPr lang="en-US" sz="1600" dirty="0" err="1">
                <a:solidFill>
                  <a:schemeClr val="tx1"/>
                </a:solidFill>
                <a:latin typeface="Century" panose="02040604050505020304" pitchFamily="18" charset="0"/>
              </a:rPr>
              <a:t>Madu</a:t>
            </a:r>
            <a:endParaRPr lang="en-US" sz="1600" dirty="0">
              <a:solidFill>
                <a:schemeClr val="tx1"/>
              </a:solidFill>
              <a:latin typeface="Century" panose="02040604050505020304" pitchFamily="18" charset="0"/>
            </a:endParaRPr>
          </a:p>
          <a:p>
            <a:pPr indent="-228600" algn="l">
              <a:buFont typeface="Arial" panose="020B0604020202020204" pitchFamily="34" charset="0"/>
              <a:buChar char="•"/>
            </a:pPr>
            <a:r>
              <a:rPr lang="en-US" sz="1600" dirty="0">
                <a:solidFill>
                  <a:schemeClr val="tx1"/>
                </a:solidFill>
                <a:latin typeface="Century" panose="02040604050505020304" pitchFamily="18" charset="0"/>
              </a:rPr>
              <a:t>Campus course offered through University of Memphis. No course pre-requisites. Must meet U of M DE admissions requirements. Qualifies for the TSAC Grant. </a:t>
            </a:r>
          </a:p>
          <a:p>
            <a:pPr indent="-228600" algn="l">
              <a:buFont typeface="Arial" panose="020B0604020202020204" pitchFamily="34" charset="0"/>
              <a:buChar char="•"/>
            </a:pPr>
            <a:r>
              <a:rPr lang="en-US" sz="1600" dirty="0">
                <a:solidFill>
                  <a:schemeClr val="tx1"/>
                </a:solidFill>
                <a:latin typeface="Century" panose="02040604050505020304" pitchFamily="18" charset="0"/>
              </a:rPr>
              <a:t>Anatomy is the sub-discipline of biology that studies the structure of the body. Anatomy provides the map and the tools for the study of the function of organs in the body. It describes the structure of the body. Physiology further describes how the body functions, while evolutionary biology provides the explanation of the structure and the function.</a:t>
            </a:r>
          </a:p>
          <a:p>
            <a:pPr indent="-228600" algn="l">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146689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3300733" y="0"/>
            <a:ext cx="5355875"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1798457" y="1034570"/>
            <a:ext cx="6286533" cy="5385733"/>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194847" y="434943"/>
            <a:ext cx="4987343" cy="830997"/>
          </a:xfrm>
        </p:spPr>
        <p:txBody>
          <a:bodyPr/>
          <a:lstStyle/>
          <a:p>
            <a:r>
              <a:rPr lang="en-US" dirty="0">
                <a:latin typeface="Century Schoolbook" panose="02040604050505020304" pitchFamily="18" charset="0"/>
              </a:rPr>
              <a:t>Courses on a college campus.</a:t>
            </a: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1468073" y="1265939"/>
            <a:ext cx="4182315" cy="4820539"/>
          </a:xfrm>
        </p:spPr>
        <p:txBody>
          <a:bodyPr/>
          <a:lstStyle/>
          <a:p>
            <a:pPr marL="285750" indent="-285750">
              <a:buFont typeface="Courier New" panose="02070309020205020404" pitchFamily="49" charset="0"/>
              <a:buChar char="o"/>
            </a:pPr>
            <a:r>
              <a:rPr lang="en-US" sz="1800" dirty="0">
                <a:latin typeface="Century" panose="02040604050505020304" pitchFamily="18" charset="0"/>
              </a:rPr>
              <a:t>Students may take a course on a college campus. Those courses are usually taking after school, on the weekend, virtually or during the summer. </a:t>
            </a:r>
          </a:p>
          <a:p>
            <a:pPr marL="285750" indent="-285750">
              <a:buFont typeface="Courier New" panose="02070309020205020404" pitchFamily="49" charset="0"/>
              <a:buChar char="o"/>
            </a:pPr>
            <a:endParaRPr lang="en-US" sz="1800" dirty="0">
              <a:latin typeface="Century" panose="02040604050505020304" pitchFamily="18" charset="0"/>
            </a:endParaRPr>
          </a:p>
          <a:p>
            <a:pPr marL="285750" indent="-285750">
              <a:buFont typeface="Courier New" panose="02070309020205020404" pitchFamily="49" charset="0"/>
              <a:buChar char="o"/>
            </a:pPr>
            <a:r>
              <a:rPr lang="en-US" sz="1800" dirty="0">
                <a:latin typeface="Century" panose="02040604050505020304" pitchFamily="18" charset="0"/>
              </a:rPr>
              <a:t>To accessing these courses: Visit the college course searches located on White Station’s Counselors website or those particular colleges’ dual enrollment website.   </a:t>
            </a:r>
          </a:p>
          <a:p>
            <a:pPr marL="285750" indent="-285750">
              <a:buFont typeface="Courier New" panose="02070309020205020404" pitchFamily="49" charset="0"/>
              <a:buChar char="o"/>
            </a:pPr>
            <a:endParaRPr lang="en-US" sz="1800" dirty="0">
              <a:latin typeface="Century" panose="02040604050505020304" pitchFamily="18" charset="0"/>
            </a:endParaRPr>
          </a:p>
          <a:p>
            <a:pPr marL="285750" indent="-285750">
              <a:buFont typeface="Courier New" panose="02070309020205020404" pitchFamily="49" charset="0"/>
              <a:buChar char="o"/>
            </a:pPr>
            <a:r>
              <a:rPr lang="en-US" sz="1800" dirty="0">
                <a:latin typeface="Century" panose="02040604050505020304" pitchFamily="18" charset="0"/>
              </a:rPr>
              <a:t>Note: When considering these courses, consult with the dual enrollment coordinator or SCS dual supervisor. Course codes and course availability have to be verified. </a:t>
            </a:r>
          </a:p>
          <a:p>
            <a:pPr marL="285750" indent="-285750">
              <a:buFont typeface="Courier New" panose="02070309020205020404" pitchFamily="49" charset="0"/>
              <a:buChar char="o"/>
            </a:pPr>
            <a:endParaRPr lang="en-US" sz="1800" dirty="0">
              <a:latin typeface="Century" panose="02040604050505020304" pitchFamily="18" charset="0"/>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spTree>
    <p:extLst>
      <p:ext uri="{BB962C8B-B14F-4D97-AF65-F5344CB8AC3E}">
        <p14:creationId xmlns:p14="http://schemas.microsoft.com/office/powerpoint/2010/main" val="211882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xmlns="" val="1"/>
              </a:ext>
            </a:extLst>
          </p:cNvPr>
          <p:cNvSpPr/>
          <p:nvPr/>
        </p:nvSpPr>
        <p:spPr>
          <a:xfrm>
            <a:off x="-7262" y="-5626"/>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b="1" dirty="0">
                <a:latin typeface="Century" panose="02040604050505020304" pitchFamily="18" charset="0"/>
              </a:rPr>
              <a:t>How to enroll in a Dual Enrollment course?</a:t>
            </a:r>
            <a:endParaRPr lang="en-US" dirty="0">
              <a:latin typeface="Century" panose="02040604050505020304" pitchFamily="18" charset="0"/>
            </a:endParaRPr>
          </a:p>
        </p:txBody>
      </p:sp>
      <p:pic>
        <p:nvPicPr>
          <p:cNvPr id="83" name="Content Placeholder 82" descr="Bank">
            <a:extLst>
              <a:ext uri="{FF2B5EF4-FFF2-40B4-BE49-F238E27FC236}">
                <a16:creationId xmlns:a16="http://schemas.microsoft.com/office/drawing/2014/main" id="{604095CF-E62F-46A4-A86C-5F465AE6E235}"/>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8129145" y="1944438"/>
            <a:ext cx="548640" cy="548640"/>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6989901" y="2576285"/>
            <a:ext cx="2624006" cy="3368675"/>
          </a:xfrm>
        </p:spPr>
        <p:txBody>
          <a:bodyPr/>
          <a:lstStyle/>
          <a:p>
            <a:pPr algn="ctr"/>
            <a:r>
              <a:rPr lang="en-US" sz="1800" b="1" dirty="0">
                <a:latin typeface="Century" panose="02040604050505020304" pitchFamily="18" charset="0"/>
              </a:rPr>
              <a:t>Tennessee Dual Grant</a:t>
            </a:r>
          </a:p>
          <a:p>
            <a:pPr algn="ctr"/>
            <a:r>
              <a:rPr lang="en-US" dirty="0">
                <a:latin typeface="Century" panose="02040604050505020304" pitchFamily="18" charset="0"/>
              </a:rPr>
              <a:t>SAC Grant Deadlines</a:t>
            </a:r>
          </a:p>
          <a:p>
            <a:pPr algn="ctr"/>
            <a:r>
              <a:rPr lang="en-US" dirty="0">
                <a:latin typeface="Century" panose="02040604050505020304" pitchFamily="18" charset="0"/>
              </a:rPr>
              <a:t>September 15 –Fall Semester</a:t>
            </a:r>
          </a:p>
          <a:p>
            <a:pPr algn="ctr"/>
            <a:r>
              <a:rPr lang="en-US" dirty="0">
                <a:latin typeface="Century" panose="02040604050505020304" pitchFamily="18" charset="0"/>
              </a:rPr>
              <a:t>February 1 –Spring Semester</a:t>
            </a:r>
          </a:p>
          <a:p>
            <a:pPr algn="ctr"/>
            <a:r>
              <a:rPr lang="en-US" dirty="0">
                <a:latin typeface="Century" panose="02040604050505020304" pitchFamily="18" charset="0"/>
              </a:rPr>
              <a:t> May 15 –Summer Semester </a:t>
            </a:r>
          </a:p>
          <a:p>
            <a:pPr algn="ctr"/>
            <a:r>
              <a:rPr lang="en-US" dirty="0">
                <a:latin typeface="Century" panose="02040604050505020304" pitchFamily="18" charset="0"/>
              </a:rPr>
              <a:t>See more at: http://www.tn.gov/collegepays/article/dual-enrollment-grant </a:t>
            </a:r>
          </a:p>
        </p:txBody>
      </p:sp>
      <p:pic>
        <p:nvPicPr>
          <p:cNvPr id="95" name="Content Placeholder 94" descr="Internet">
            <a:extLst>
              <a:ext uri="{FF2B5EF4-FFF2-40B4-BE49-F238E27FC236}">
                <a16:creationId xmlns:a16="http://schemas.microsoft.com/office/drawing/2014/main" id="{96991F60-484C-4906-ADB8-676435D3D6E3}"/>
              </a:ext>
            </a:extLst>
          </p:cNvPr>
          <p:cNvPicPr>
            <a:picLocks noGrp="1" noChangeAspect="1"/>
          </p:cNvPicPr>
          <p:nvPr>
            <p:ph sz="quarter" idx="14"/>
          </p:nvPr>
        </p:nvPicPr>
        <p:blipFill>
          <a:blip r:embed="rId5">
            <a:extLst>
              <a:ext uri="{96DAC541-7B7A-43D3-8B79-37D633B846F1}">
                <asvg:svgBlip xmlns:asvg="http://schemas.microsoft.com/office/drawing/2016/SVG/main" r:embed="rId6"/>
              </a:ext>
            </a:extLst>
          </a:blip>
          <a:stretch>
            <a:fillRect/>
          </a:stretch>
        </p:blipFill>
        <p:spPr>
          <a:xfrm>
            <a:off x="4865360" y="1982152"/>
            <a:ext cx="547688" cy="547688"/>
          </a:xfrm>
        </p:spPr>
      </p:pic>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a:xfrm>
            <a:off x="4005505" y="2643822"/>
            <a:ext cx="2377440" cy="3368675"/>
          </a:xfrm>
        </p:spPr>
        <p:txBody>
          <a:bodyPr/>
          <a:lstStyle/>
          <a:p>
            <a:pPr algn="ctr"/>
            <a:r>
              <a:rPr lang="en-US" sz="1800" b="1" dirty="0">
                <a:latin typeface="Century" panose="02040604050505020304" pitchFamily="18" charset="0"/>
              </a:rPr>
              <a:t>Submit Applications</a:t>
            </a:r>
          </a:p>
          <a:p>
            <a:pPr marL="342900" indent="-342900">
              <a:buFont typeface="+mj-lt"/>
              <a:buAutoNum type="arabicPeriod"/>
            </a:pPr>
            <a:r>
              <a:rPr lang="en-US" dirty="0">
                <a:latin typeface="Century" panose="02040604050505020304" pitchFamily="18" charset="0"/>
              </a:rPr>
              <a:t>Shelby County Schools</a:t>
            </a:r>
          </a:p>
          <a:p>
            <a:pPr marL="342900" indent="-342900">
              <a:buFont typeface="+mj-lt"/>
              <a:buAutoNum type="arabicPeriod"/>
            </a:pPr>
            <a:r>
              <a:rPr lang="en-US" dirty="0">
                <a:latin typeface="Century" panose="02040604050505020304" pitchFamily="18" charset="0"/>
              </a:rPr>
              <a:t>College </a:t>
            </a:r>
          </a:p>
        </p:txBody>
      </p:sp>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a:xfrm>
            <a:off x="633186" y="2643823"/>
            <a:ext cx="2511534" cy="3368675"/>
          </a:xfrm>
        </p:spPr>
        <p:txBody>
          <a:bodyPr/>
          <a:lstStyle/>
          <a:p>
            <a:pPr algn="ctr"/>
            <a:r>
              <a:rPr lang="en-US" sz="1800" b="1" dirty="0">
                <a:latin typeface="Century" panose="02040604050505020304" pitchFamily="18" charset="0"/>
              </a:rPr>
              <a:t>Course Selections</a:t>
            </a:r>
          </a:p>
          <a:p>
            <a:pPr marL="285750" indent="-285750">
              <a:buFont typeface="Courier New" panose="02070309020205020404" pitchFamily="49" charset="0"/>
              <a:buChar char="o"/>
            </a:pPr>
            <a:r>
              <a:rPr lang="en-US" dirty="0">
                <a:latin typeface="Century" panose="02040604050505020304" pitchFamily="18" charset="0"/>
                <a:hlinkClick r:id="rId7"/>
              </a:rPr>
              <a:t>White Station’s Counselors Website</a:t>
            </a:r>
            <a:endParaRPr lang="en-US" dirty="0">
              <a:latin typeface="Century" panose="02040604050505020304" pitchFamily="18" charset="0"/>
            </a:endParaRPr>
          </a:p>
          <a:p>
            <a:pPr marL="285750" indent="-285750">
              <a:buFont typeface="Courier New" panose="02070309020205020404" pitchFamily="49" charset="0"/>
              <a:buChar char="o"/>
            </a:pPr>
            <a:r>
              <a:rPr lang="en-US" dirty="0">
                <a:latin typeface="Century" panose="02040604050505020304" pitchFamily="18" charset="0"/>
              </a:rPr>
              <a:t>College’s Website</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12</a:t>
            </a:fld>
            <a:endParaRPr lang="en-US" sz="1200" dirty="0">
              <a:solidFill>
                <a:schemeClr val="bg1"/>
              </a:solidFill>
            </a:endParaRPr>
          </a:p>
        </p:txBody>
      </p:sp>
      <p:pic>
        <p:nvPicPr>
          <p:cNvPr id="21" name="Content Placeholder 94" descr="Internet">
            <a:extLst>
              <a:ext uri="{FF2B5EF4-FFF2-40B4-BE49-F238E27FC236}">
                <a16:creationId xmlns:a16="http://schemas.microsoft.com/office/drawing/2014/main" id="{27FD72A4-E2BC-4E21-BD93-92C7A38F44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1149" y="1985303"/>
            <a:ext cx="547688" cy="547688"/>
          </a:xfrm>
          <a:prstGeom prst="rect">
            <a:avLst/>
          </a:prstGeom>
        </p:spPr>
      </p:pic>
    </p:spTree>
    <p:extLst>
      <p:ext uri="{BB962C8B-B14F-4D97-AF65-F5344CB8AC3E}">
        <p14:creationId xmlns:p14="http://schemas.microsoft.com/office/powerpoint/2010/main" val="319101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xmlns="" val="1"/>
              </a:ext>
            </a:extLst>
          </p:cNvPr>
          <p:cNvGrpSpPr/>
          <p:nvPr/>
        </p:nvGrpSpPr>
        <p:grpSpPr>
          <a:xfrm>
            <a:off x="-2" y="-83889"/>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a:xfrm>
            <a:off x="202014" y="587229"/>
            <a:ext cx="6018542" cy="5335397"/>
          </a:xfrm>
        </p:spPr>
        <p:txBody>
          <a:bodyPr/>
          <a:lstStyle/>
          <a:p>
            <a:br>
              <a:rPr lang="en-US" sz="5400" dirty="0"/>
            </a:br>
            <a:br>
              <a:rPr lang="en-US" sz="5400" dirty="0"/>
            </a:br>
            <a:br>
              <a:rPr lang="en-US" sz="5400" b="1" dirty="0">
                <a:latin typeface="Calibri Light" panose="020F0302020204030204" pitchFamily="34" charset="0"/>
                <a:cs typeface="Calibri Light" panose="020F0302020204030204" pitchFamily="34" charset="0"/>
              </a:rPr>
            </a:br>
            <a:br>
              <a:rPr lang="en-US" sz="5400" b="1" dirty="0">
                <a:latin typeface="Calibri Light" panose="020F0302020204030204" pitchFamily="34" charset="0"/>
                <a:cs typeface="Calibri Light" panose="020F0302020204030204" pitchFamily="34" charset="0"/>
              </a:rPr>
            </a:br>
            <a:br>
              <a:rPr lang="en-US" sz="5400" b="1" dirty="0">
                <a:latin typeface="Calibri Light" panose="020F0302020204030204" pitchFamily="34" charset="0"/>
                <a:cs typeface="Calibri Light" panose="020F0302020204030204" pitchFamily="34" charset="0"/>
              </a:rPr>
            </a:br>
            <a:br>
              <a:rPr lang="en-US" sz="5400" b="1" dirty="0">
                <a:latin typeface="Calibri Light" panose="020F0302020204030204" pitchFamily="34" charset="0"/>
                <a:cs typeface="Calibri Light" panose="020F0302020204030204" pitchFamily="34" charset="0"/>
              </a:rPr>
            </a:br>
            <a:r>
              <a:rPr lang="en-US" sz="5400" b="1" dirty="0">
                <a:latin typeface="Century" panose="02040604050505020304" pitchFamily="18" charset="0"/>
                <a:cs typeface="Calibri Light" panose="020F0302020204030204" pitchFamily="34" charset="0"/>
              </a:rPr>
              <a:t>Dual Enrollment </a:t>
            </a:r>
            <a:br>
              <a:rPr lang="en-US" sz="5400" b="1" dirty="0">
                <a:latin typeface="Century" panose="02040604050505020304" pitchFamily="18" charset="0"/>
                <a:cs typeface="Calibri Light" panose="020F0302020204030204" pitchFamily="34" charset="0"/>
              </a:rPr>
            </a:br>
            <a:r>
              <a:rPr lang="en-US" b="1" dirty="0">
                <a:latin typeface="Century" panose="02040604050505020304" pitchFamily="18" charset="0"/>
                <a:cs typeface="Calibri Light" panose="020F0302020204030204" pitchFamily="34" charset="0"/>
              </a:rPr>
              <a:t>Mrs. </a:t>
            </a:r>
            <a:r>
              <a:rPr lang="en-US" b="1" dirty="0" err="1">
                <a:latin typeface="Century" panose="02040604050505020304" pitchFamily="18" charset="0"/>
                <a:cs typeface="Calibri Light" panose="020F0302020204030204" pitchFamily="34" charset="0"/>
              </a:rPr>
              <a:t>Armella</a:t>
            </a:r>
            <a:r>
              <a:rPr lang="en-US" b="1" dirty="0">
                <a:latin typeface="Century" panose="02040604050505020304" pitchFamily="18" charset="0"/>
                <a:cs typeface="Calibri Light" panose="020F0302020204030204" pitchFamily="34" charset="0"/>
              </a:rPr>
              <a:t> Smith </a:t>
            </a:r>
            <a:br>
              <a:rPr lang="en-US" b="1" dirty="0">
                <a:latin typeface="Century" panose="02040604050505020304" pitchFamily="18" charset="0"/>
                <a:cs typeface="Calibri Light" panose="020F0302020204030204" pitchFamily="34" charset="0"/>
              </a:rPr>
            </a:br>
            <a:br>
              <a:rPr lang="en-US" b="1" dirty="0">
                <a:latin typeface="Century" panose="02040604050505020304" pitchFamily="18" charset="0"/>
                <a:cs typeface="Calibri Light" panose="020F0302020204030204" pitchFamily="34" charset="0"/>
              </a:rPr>
            </a:br>
            <a:r>
              <a:rPr lang="en-US" b="1" dirty="0">
                <a:latin typeface="Century" panose="02040604050505020304" pitchFamily="18" charset="0"/>
                <a:cs typeface="Calibri Light" panose="020F0302020204030204" pitchFamily="34" charset="0"/>
              </a:rPr>
              <a:t>Shelby County Schools Dual Enrollment Advisor</a:t>
            </a:r>
            <a:br>
              <a:rPr lang="en-US" b="1" dirty="0">
                <a:latin typeface="Century" panose="02040604050505020304" pitchFamily="18" charset="0"/>
                <a:cs typeface="Calibri Light" panose="020F0302020204030204" pitchFamily="34" charset="0"/>
              </a:rPr>
            </a:br>
            <a:br>
              <a:rPr lang="en-US" b="1" dirty="0">
                <a:latin typeface="Century" panose="02040604050505020304" pitchFamily="18" charset="0"/>
                <a:cs typeface="Calibri Light" panose="020F0302020204030204" pitchFamily="34" charset="0"/>
              </a:rPr>
            </a:br>
            <a:r>
              <a:rPr lang="en-US" sz="4000" b="1" dirty="0">
                <a:latin typeface="Century" panose="02040604050505020304" pitchFamily="18" charset="0"/>
                <a:cs typeface="Calibri Light" panose="020F0302020204030204" pitchFamily="34" charset="0"/>
              </a:rPr>
              <a:t>smithaa@scsk12.org</a:t>
            </a:r>
            <a:br>
              <a:rPr lang="en-US" b="1" dirty="0">
                <a:latin typeface="Century" panose="02040604050505020304" pitchFamily="18" charset="0"/>
                <a:cs typeface="Calibri Light" panose="020F0302020204030204" pitchFamily="34" charset="0"/>
              </a:rPr>
            </a:br>
            <a:endParaRPr lang="en-US" b="1" dirty="0">
              <a:latin typeface="Century" panose="02040604050505020304" pitchFamily="18" charset="0"/>
              <a:cs typeface="Calibri Light" panose="020F0302020204030204" pitchFamily="34" charset="0"/>
            </a:endParaRPr>
          </a:p>
        </p:txBody>
      </p:sp>
    </p:spTree>
    <p:extLst>
      <p:ext uri="{BB962C8B-B14F-4D97-AF65-F5344CB8AC3E}">
        <p14:creationId xmlns:p14="http://schemas.microsoft.com/office/powerpoint/2010/main" val="236657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247293" y="549050"/>
            <a:ext cx="2347348" cy="830997"/>
          </a:xfrm>
        </p:spPr>
        <p:txBody>
          <a:bodyPr/>
          <a:lstStyle/>
          <a:p>
            <a:r>
              <a:rPr lang="en-US" dirty="0">
                <a:latin typeface="Century" panose="02040604050505020304" pitchFamily="18" charset="0"/>
              </a:rPr>
              <a:t>Financial Chart</a:t>
            </a:r>
          </a:p>
        </p:txBody>
      </p:sp>
      <p:pic>
        <p:nvPicPr>
          <p:cNvPr id="2" name="Picture 1">
            <a:extLst>
              <a:ext uri="{FF2B5EF4-FFF2-40B4-BE49-F238E27FC236}">
                <a16:creationId xmlns:a16="http://schemas.microsoft.com/office/drawing/2014/main" id="{6706271F-D7EA-43E9-940F-B92B148181B9}"/>
              </a:ext>
            </a:extLst>
          </p:cNvPr>
          <p:cNvPicPr>
            <a:picLocks noChangeAspect="1"/>
          </p:cNvPicPr>
          <p:nvPr/>
        </p:nvPicPr>
        <p:blipFill>
          <a:blip r:embed="rId2"/>
          <a:stretch>
            <a:fillRect/>
          </a:stretch>
        </p:blipFill>
        <p:spPr>
          <a:xfrm>
            <a:off x="2594641" y="188966"/>
            <a:ext cx="7782541" cy="6066996"/>
          </a:xfrm>
          <a:prstGeom prst="rect">
            <a:avLst/>
          </a:prstGeom>
        </p:spPr>
      </p:pic>
    </p:spTree>
    <p:extLst>
      <p:ext uri="{BB962C8B-B14F-4D97-AF65-F5344CB8AC3E}">
        <p14:creationId xmlns:p14="http://schemas.microsoft.com/office/powerpoint/2010/main" val="268371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xmlns="" val="1"/>
              </a:ext>
            </a:extLst>
          </p:cNvPr>
          <p:cNvSpPr/>
          <p:nvPr/>
        </p:nvSpPr>
        <p:spPr>
          <a:xfrm>
            <a:off x="13532" y="-1"/>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1779780" y="2090099"/>
            <a:ext cx="5578995" cy="879928"/>
          </a:xfrm>
        </p:spPr>
        <p:txBody>
          <a:bodyPr/>
          <a:lstStyle/>
          <a:p>
            <a:r>
              <a:rPr lang="en-US" b="0" dirty="0">
                <a:latin typeface="Century" panose="02040604050505020304" pitchFamily="18" charset="0"/>
              </a:rPr>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a:xfrm>
            <a:off x="1359074" y="3653097"/>
            <a:ext cx="6610467" cy="276999"/>
          </a:xfrm>
        </p:spPr>
        <p:txBody>
          <a:bodyPr/>
          <a:lstStyle/>
          <a:p>
            <a:r>
              <a:rPr lang="en-US" dirty="0"/>
              <a:t>Name Mrs. Brown-Malone – White Station Counselor- Dual Enrollment </a:t>
            </a:r>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xmlns=""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Phone: 901-416-7920</a:t>
            </a:r>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xmlns="" val="1"/>
              </a:ext>
            </a:extLst>
          </p:cNvPr>
          <p:cNvCxnSpPr/>
          <p:nvPr/>
        </p:nvCxnSpPr>
        <p:spPr>
          <a:xfrm>
            <a:off x="2233063" y="5870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t>Email: browntc@scsk12.org</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xmlns=""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sp>
        <p:nvSpPr>
          <p:cNvPr id="88" name="Text Placeholder 87" descr="user website">
            <a:extLst>
              <a:ext uri="{FF2B5EF4-FFF2-40B4-BE49-F238E27FC236}">
                <a16:creationId xmlns:a16="http://schemas.microsoft.com/office/drawing/2014/main" id="{3717E33B-5954-4CDC-B30A-BD21BED6DD45}"/>
              </a:ext>
            </a:extLst>
          </p:cNvPr>
          <p:cNvSpPr>
            <a:spLocks noGrp="1"/>
          </p:cNvSpPr>
          <p:nvPr>
            <p:ph type="body" sz="quarter" idx="18"/>
          </p:nvPr>
        </p:nvSpPr>
        <p:spPr>
          <a:xfrm>
            <a:off x="1359074" y="5870258"/>
            <a:ext cx="6551743" cy="276999"/>
          </a:xfrm>
        </p:spPr>
        <p:txBody>
          <a:bodyPr/>
          <a:lstStyle/>
          <a:p>
            <a:r>
              <a:rPr lang="en-US" dirty="0"/>
              <a:t>Website: </a:t>
            </a:r>
            <a:r>
              <a:rPr lang="en-US" dirty="0">
                <a:hlinkClick r:id="rId11"/>
              </a:rPr>
              <a:t>https://whitestationsummerprograms.weebly.com/</a:t>
            </a:r>
            <a:endParaRPr lang="en-US" dirty="0"/>
          </a:p>
        </p:txBody>
      </p:sp>
    </p:spTree>
    <p:extLst>
      <p:ext uri="{BB962C8B-B14F-4D97-AF65-F5344CB8AC3E}">
        <p14:creationId xmlns:p14="http://schemas.microsoft.com/office/powerpoint/2010/main" val="267420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106364" y="587096"/>
            <a:ext cx="4379976" cy="3611880"/>
          </a:xfrm>
        </p:spPr>
        <p:txBody>
          <a:bodyPr/>
          <a:lstStyle/>
          <a:p>
            <a:r>
              <a:rPr lang="en-US" b="1" dirty="0">
                <a:latin typeface="Century Schoolbook" panose="02040604050505020304" pitchFamily="18" charset="0"/>
              </a:rPr>
              <a:t>Specific Questions and Answers</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6676567" y="5268286"/>
            <a:ext cx="5515433" cy="1031846"/>
          </a:xfrm>
        </p:spPr>
        <p:txBody>
          <a:bodyPr/>
          <a:lstStyle/>
          <a:p>
            <a:pPr lvl="0" algn="l">
              <a:lnSpc>
                <a:spcPct val="150000"/>
              </a:lnSpc>
              <a:spcBef>
                <a:spcPts val="0"/>
              </a:spcBef>
            </a:pPr>
            <a:r>
              <a:rPr lang="en-US" sz="2400" b="1" dirty="0">
                <a:latin typeface="Century" panose="02040604050505020304" pitchFamily="18" charset="0"/>
              </a:rPr>
              <a:t>Instructors’ emails are linked above.  </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4857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785586" y="4081468"/>
            <a:ext cx="5424618" cy="1863492"/>
          </a:xfrm>
        </p:spPr>
        <p:txBody>
          <a:bodyPr/>
          <a:lstStyle/>
          <a:p>
            <a:r>
              <a:rPr lang="en-US" sz="4000" b="1" dirty="0">
                <a:solidFill>
                  <a:schemeClr val="bg1"/>
                </a:solidFill>
                <a:latin typeface="Century" panose="02040604050505020304" pitchFamily="18" charset="0"/>
                <a:cs typeface="Calibri Light" panose="020F0302020204030204" pitchFamily="34" charset="0"/>
              </a:rPr>
              <a:t>Welcome to the </a:t>
            </a:r>
            <a:br>
              <a:rPr lang="en-US" sz="4000" b="1" dirty="0">
                <a:solidFill>
                  <a:schemeClr val="bg1"/>
                </a:solidFill>
                <a:latin typeface="Century" panose="02040604050505020304" pitchFamily="18" charset="0"/>
                <a:cs typeface="Calibri Light" panose="020F0302020204030204" pitchFamily="34" charset="0"/>
              </a:rPr>
            </a:br>
            <a:r>
              <a:rPr lang="en-US" sz="4000" b="1" dirty="0">
                <a:solidFill>
                  <a:schemeClr val="bg1"/>
                </a:solidFill>
                <a:latin typeface="Century" panose="02040604050505020304" pitchFamily="18" charset="0"/>
                <a:cs typeface="Calibri Light" panose="020F0302020204030204" pitchFamily="34" charset="0"/>
              </a:rPr>
              <a:t>Dual Enrollment Information Meeting</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a:t>
            </a:fld>
            <a:endParaRPr lang="en-US" sz="1200" dirty="0">
              <a:solidFill>
                <a:schemeClr val="bg1"/>
              </a:solidFill>
            </a:endParaRPr>
          </a:p>
        </p:txBody>
      </p:sp>
    </p:spTree>
    <p:extLst>
      <p:ext uri="{BB962C8B-B14F-4D97-AF65-F5344CB8AC3E}">
        <p14:creationId xmlns:p14="http://schemas.microsoft.com/office/powerpoint/2010/main" val="134223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795083" y="151001"/>
            <a:ext cx="5317686" cy="1098961"/>
          </a:xfrm>
        </p:spPr>
        <p:txBody>
          <a:bodyPr/>
          <a:lstStyle/>
          <a:p>
            <a:r>
              <a:rPr lang="en-US" sz="4000" dirty="0">
                <a:latin typeface="Century" panose="02040604050505020304" pitchFamily="18" charset="0"/>
              </a:rPr>
              <a:t>Dual Enrollment </a:t>
            </a:r>
            <a:br>
              <a:rPr lang="en-US" sz="4000" dirty="0"/>
            </a:br>
            <a:endParaRPr lang="en-US" sz="3200" dirty="0"/>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299356" y="1063308"/>
            <a:ext cx="4178808" cy="2382472"/>
          </a:xfrm>
        </p:spPr>
        <p:txBody>
          <a:bodyPr/>
          <a:lstStyle/>
          <a:p>
            <a:pPr algn="l"/>
            <a:r>
              <a:rPr lang="en-US" b="1" dirty="0">
                <a:latin typeface="Century" panose="02040604050505020304" pitchFamily="18" charset="0"/>
              </a:rPr>
              <a:t>The Dual Enrollment program gives high school students a jump start on a college education by allowing students to take college courses while still enrolled in high school. Students are enrolled at the postsecondary institution and earn postsecondary credit upon completion of the course. High school credit is awarded based on local policy. </a:t>
            </a:r>
          </a:p>
          <a:p>
            <a:pPr algn="l"/>
            <a:r>
              <a:rPr lang="en-US" b="1" dirty="0">
                <a:latin typeface="Century" panose="02040604050505020304" pitchFamily="18" charset="0"/>
              </a:rPr>
              <a:t>Dual Enrollment (DE) is a postsecondary course, taught either at the postsecondary institution, at the high school, or online by postsecondary faculty or credentialed adjunct faculty</a:t>
            </a:r>
            <a:r>
              <a:rPr lang="en-US" dirty="0">
                <a:latin typeface="Century" panose="02040604050505020304" pitchFamily="18" charset="0"/>
              </a:rPr>
              <a:t>. </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88539"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795083" y="151001"/>
            <a:ext cx="5317686" cy="1216403"/>
          </a:xfrm>
        </p:spPr>
        <p:txBody>
          <a:bodyPr/>
          <a:lstStyle/>
          <a:p>
            <a:r>
              <a:rPr lang="en-US" sz="4000" dirty="0">
                <a:latin typeface="Century" panose="02040604050505020304" pitchFamily="18" charset="0"/>
              </a:rPr>
              <a:t>Dual Credit </a:t>
            </a:r>
            <a:br>
              <a:rPr lang="en-US" sz="4000" dirty="0">
                <a:latin typeface="Century" panose="02040604050505020304" pitchFamily="18" charset="0"/>
              </a:rPr>
            </a:br>
            <a:endParaRPr lang="en-US" sz="3200" dirty="0">
              <a:latin typeface="Century" panose="02040604050505020304" pitchFamily="18" charset="0"/>
            </a:endParaRP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235505" y="1187883"/>
            <a:ext cx="4436842" cy="3749878"/>
          </a:xfrm>
        </p:spPr>
        <p:txBody>
          <a:bodyPr/>
          <a:lstStyle/>
          <a:p>
            <a:pPr algn="just"/>
            <a:r>
              <a:rPr lang="en-US" b="1" dirty="0">
                <a:latin typeface="Century" panose="02040604050505020304" pitchFamily="18" charset="0"/>
              </a:rPr>
              <a:t>Statewide dual credit classes are college-level courses taught at the high-school level by trained high-school teachers. </a:t>
            </a:r>
          </a:p>
          <a:p>
            <a:pPr algn="l"/>
            <a:r>
              <a:rPr lang="en-US" b="1" dirty="0">
                <a:latin typeface="Century" panose="02040604050505020304" pitchFamily="18" charset="0"/>
              </a:rPr>
              <a:t>All students enrolled in a statewide dual credit course take the online challenge exam, which is used to assess mastery of the postsecondary-level learning objectives. </a:t>
            </a:r>
          </a:p>
          <a:p>
            <a:pPr algn="l"/>
            <a:r>
              <a:rPr lang="en-US" b="1" dirty="0">
                <a:latin typeface="Century" panose="02040604050505020304" pitchFamily="18" charset="0"/>
              </a:rPr>
              <a:t>Students which meet or exceed the exam ‘cut score’ receive college credit that can be applied to any Tennessee public postsecondary institution.</a:t>
            </a:r>
          </a:p>
          <a:p>
            <a:pPr algn="l"/>
            <a:endParaRPr lang="en-US" b="1" dirty="0">
              <a:latin typeface="Century" panose="02040604050505020304" pitchFamily="18" charset="0"/>
            </a:endParaRPr>
          </a:p>
          <a:p>
            <a:pPr algn="just"/>
            <a:endParaRPr lang="en-US" b="1" dirty="0">
              <a:latin typeface="Century" panose="02040604050505020304" pitchFamily="18" charset="0"/>
            </a:endParaRP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546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795083" y="151001"/>
            <a:ext cx="5317686" cy="1216403"/>
          </a:xfrm>
        </p:spPr>
        <p:txBody>
          <a:bodyPr/>
          <a:lstStyle/>
          <a:p>
            <a:r>
              <a:rPr lang="en-US" sz="4000" dirty="0">
                <a:latin typeface="Century" panose="02040604050505020304" pitchFamily="18" charset="0"/>
              </a:rPr>
              <a:t>Dual Courses </a:t>
            </a:r>
            <a:br>
              <a:rPr lang="en-US" sz="4000" dirty="0">
                <a:latin typeface="Century" panose="02040604050505020304" pitchFamily="18" charset="0"/>
              </a:rPr>
            </a:br>
            <a:endParaRPr lang="en-US" sz="3200" dirty="0">
              <a:latin typeface="Century" panose="02040604050505020304" pitchFamily="18" charset="0"/>
            </a:endParaRP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6795082" y="822122"/>
            <a:ext cx="4907560" cy="4244827"/>
          </a:xfrm>
        </p:spPr>
        <p:txBody>
          <a:bodyPr/>
          <a:lstStyle/>
          <a:p>
            <a:pPr algn="l"/>
            <a:endParaRPr lang="en-US" b="1" dirty="0">
              <a:latin typeface="Century" panose="02040604050505020304" pitchFamily="18" charset="0"/>
            </a:endParaRPr>
          </a:p>
          <a:p>
            <a:pPr algn="l"/>
            <a:r>
              <a:rPr lang="en-US" b="1" dirty="0">
                <a:latin typeface="Century" panose="02040604050505020304" pitchFamily="18" charset="0"/>
              </a:rPr>
              <a:t>Dual Enrollment and Dual Credit courses are usually open to a wide range of students. It is not only geared to high achievers; some programs actually target students who need extra motivation.</a:t>
            </a:r>
          </a:p>
          <a:p>
            <a:pPr algn="l"/>
            <a:endParaRPr lang="en-US" b="1" dirty="0">
              <a:latin typeface="Century" panose="02040604050505020304" pitchFamily="18" charset="0"/>
            </a:endParaRPr>
          </a:p>
          <a:p>
            <a:pPr algn="l"/>
            <a:r>
              <a:rPr lang="en-US" b="1" dirty="0">
                <a:latin typeface="Century" panose="02040604050505020304" pitchFamily="18" charset="0"/>
              </a:rPr>
              <a:t>However, admission requirements vary per college, per course. Also, the prerequisites for the course must be fulfilled, ACT score, GPA </a:t>
            </a:r>
            <a:r>
              <a:rPr lang="en-US" b="1" dirty="0" err="1">
                <a:latin typeface="Century" panose="02040604050505020304" pitchFamily="18" charset="0"/>
              </a:rPr>
              <a:t>ect</a:t>
            </a:r>
            <a:r>
              <a:rPr lang="en-US" b="1" dirty="0">
                <a:latin typeface="Century" panose="02040604050505020304" pitchFamily="18" charset="0"/>
              </a:rPr>
              <a:t>…</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265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470421" y="561116"/>
            <a:ext cx="6094785" cy="830997"/>
          </a:xfrm>
        </p:spPr>
        <p:txBody>
          <a:bodyPr/>
          <a:lstStyle/>
          <a:p>
            <a:r>
              <a:rPr lang="en-US" dirty="0">
                <a:latin typeface="Century" panose="02040604050505020304" pitchFamily="18" charset="0"/>
              </a:rPr>
              <a:t>     </a:t>
            </a:r>
            <a:r>
              <a:rPr lang="en-US" b="1" dirty="0">
                <a:latin typeface="Century" panose="02040604050505020304" pitchFamily="18" charset="0"/>
              </a:rPr>
              <a:t>Benefits of Dual Enrollment Courses</a:t>
            </a:r>
          </a:p>
        </p:txBody>
      </p:sp>
      <p:pic>
        <p:nvPicPr>
          <p:cNvPr id="35" name="Content Placeholder 34" descr="Wreath">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3186016" y="1141700"/>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527901" y="1675867"/>
            <a:ext cx="5979827" cy="4396139"/>
          </a:xfrm>
        </p:spPr>
        <p:txBody>
          <a:bodyPr/>
          <a:lstStyle/>
          <a:p>
            <a:endParaRPr lang="en-US" dirty="0"/>
          </a:p>
          <a:p>
            <a:pPr marL="285750" indent="-285750">
              <a:buFont typeface="Courier New" panose="02070309020205020404" pitchFamily="49" charset="0"/>
              <a:buChar char="o"/>
            </a:pPr>
            <a:r>
              <a:rPr lang="en-US" sz="1800" b="1" dirty="0">
                <a:latin typeface="Century" panose="02040604050505020304" pitchFamily="18" charset="0"/>
              </a:rPr>
              <a:t>An opportunity to begin their freshman year of college with college credits while they also earn credits toward high school graduation</a:t>
            </a:r>
          </a:p>
          <a:p>
            <a:pPr marL="285750" indent="-285750">
              <a:buFont typeface="Courier New" panose="02070309020205020404" pitchFamily="49" charset="0"/>
              <a:buChar char="o"/>
            </a:pPr>
            <a:r>
              <a:rPr lang="en-US" sz="1800" b="1" dirty="0">
                <a:latin typeface="Century" panose="02040604050505020304" pitchFamily="18" charset="0"/>
              </a:rPr>
              <a:t>A chance to complete their bachelor’s degree faster</a:t>
            </a:r>
          </a:p>
          <a:p>
            <a:pPr marL="285750" indent="-285750">
              <a:buFont typeface="Courier New" panose="02070309020205020404" pitchFamily="49" charset="0"/>
              <a:buChar char="o"/>
            </a:pPr>
            <a:r>
              <a:rPr lang="en-US" sz="1800" b="1" dirty="0">
                <a:latin typeface="Century" panose="02040604050505020304" pitchFamily="18" charset="0"/>
              </a:rPr>
              <a:t>First-hand exposure to college-level work while still in high school, as a result </a:t>
            </a:r>
          </a:p>
          <a:p>
            <a:pPr marL="285750" indent="-285750">
              <a:buFont typeface="Courier New" panose="02070309020205020404" pitchFamily="49" charset="0"/>
              <a:buChar char="o"/>
            </a:pPr>
            <a:r>
              <a:rPr lang="en-US" sz="1800" b="1" dirty="0">
                <a:latin typeface="Century" panose="02040604050505020304" pitchFamily="18" charset="0"/>
              </a:rPr>
              <a:t>A smoother transition between high school and college</a:t>
            </a:r>
          </a:p>
          <a:p>
            <a:pPr marL="285750" indent="-285750">
              <a:buFont typeface="Courier New" panose="02070309020205020404" pitchFamily="49" charset="0"/>
              <a:buChar char="o"/>
            </a:pPr>
            <a:r>
              <a:rPr lang="en-US" sz="1800" b="1" dirty="0">
                <a:latin typeface="Century" panose="02040604050505020304" pitchFamily="18" charset="0"/>
              </a:rPr>
              <a:t>Full access to college, library, online research resources, and the IT Help Desk</a:t>
            </a:r>
          </a:p>
          <a:p>
            <a:pPr marL="285750" indent="-285750">
              <a:buFont typeface="Courier New" panose="02070309020205020404" pitchFamily="49" charset="0"/>
              <a:buChar char="o"/>
            </a:pPr>
            <a:r>
              <a:rPr lang="en-US" sz="1800" b="1" dirty="0">
                <a:latin typeface="Century" panose="02040604050505020304" pitchFamily="18" charset="0"/>
              </a:rPr>
              <a:t>Stand out when applying to colleges.</a:t>
            </a:r>
          </a:p>
          <a:p>
            <a:pPr marL="285750" indent="-285750">
              <a:buFont typeface="Arial" panose="020B0604020202020204" pitchFamily="34" charset="0"/>
              <a:buChar char="•"/>
            </a:pPr>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Tree>
    <p:extLst>
      <p:ext uri="{BB962C8B-B14F-4D97-AF65-F5344CB8AC3E}">
        <p14:creationId xmlns:p14="http://schemas.microsoft.com/office/powerpoint/2010/main" val="32071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0"/>
            <a:ext cx="8087304" cy="6858000"/>
          </a:xfrm>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642974" y="558091"/>
            <a:ext cx="5005614" cy="822960"/>
          </a:xfrm>
        </p:spPr>
        <p:txBody>
          <a:bodyPr/>
          <a:lstStyle/>
          <a:p>
            <a:r>
              <a:rPr lang="en-US" sz="2800" b="1" dirty="0">
                <a:solidFill>
                  <a:schemeClr val="bg1"/>
                </a:solidFill>
                <a:latin typeface="Century" panose="02040604050505020304" pitchFamily="18" charset="0"/>
                <a:cs typeface="Calibri Light" panose="020F0302020204030204" pitchFamily="34" charset="0"/>
              </a:rPr>
              <a:t>White Station’s Professors</a:t>
            </a:r>
            <a:br>
              <a:rPr lang="en-US" dirty="0">
                <a:solidFill>
                  <a:schemeClr val="bg1"/>
                </a:solidFill>
                <a:latin typeface="Century" panose="02040604050505020304" pitchFamily="18" charset="0"/>
              </a:rPr>
            </a:br>
            <a:endParaRPr lang="en-US" dirty="0">
              <a:solidFill>
                <a:schemeClr val="bg1"/>
              </a:solidFill>
              <a:latin typeface="Century" panose="02040604050505020304" pitchFamily="18" charset="0"/>
            </a:endParaRPr>
          </a:p>
        </p:txBody>
      </p:sp>
      <p:sp>
        <p:nvSpPr>
          <p:cNvPr id="34" name="Text Placeholder 33" descr="slide content block">
            <a:extLst>
              <a:ext uri="{FF2B5EF4-FFF2-40B4-BE49-F238E27FC236}">
                <a16:creationId xmlns:a16="http://schemas.microsoft.com/office/drawing/2014/main" id="{859D862E-AE8E-482F-9E23-3C096FF03E54}"/>
              </a:ext>
            </a:extLst>
          </p:cNvPr>
          <p:cNvSpPr>
            <a:spLocks noGrp="1"/>
          </p:cNvSpPr>
          <p:nvPr>
            <p:ph type="body" sz="quarter" idx="11"/>
          </p:nvPr>
        </p:nvSpPr>
        <p:spPr>
          <a:xfrm>
            <a:off x="491971" y="1137770"/>
            <a:ext cx="5005614" cy="4583521"/>
          </a:xfrm>
        </p:spPr>
        <p:txBody>
          <a:bodyPr/>
          <a:lstStyle/>
          <a:p>
            <a:r>
              <a:rPr lang="en-US" sz="2800" b="1" dirty="0">
                <a:solidFill>
                  <a:schemeClr val="bg1"/>
                </a:solidFill>
                <a:latin typeface="Century" panose="02040604050505020304" pitchFamily="18" charset="0"/>
                <a:hlinkClick r:id="rId5"/>
              </a:rPr>
              <a:t>Mrs. Cui</a:t>
            </a:r>
            <a:endParaRPr lang="en-US" sz="2800" b="1" dirty="0">
              <a:solidFill>
                <a:schemeClr val="bg1"/>
              </a:solidFill>
              <a:latin typeface="Century" panose="02040604050505020304" pitchFamily="18" charset="0"/>
            </a:endParaRPr>
          </a:p>
          <a:p>
            <a:r>
              <a:rPr lang="en-US" sz="2800" b="1" dirty="0">
                <a:solidFill>
                  <a:schemeClr val="bg1"/>
                </a:solidFill>
                <a:latin typeface="Century" panose="02040604050505020304" pitchFamily="18" charset="0"/>
                <a:hlinkClick r:id="rId6"/>
              </a:rPr>
              <a:t>Mr. Garth</a:t>
            </a:r>
            <a:endParaRPr lang="en-US" sz="2800" b="1" dirty="0">
              <a:solidFill>
                <a:schemeClr val="bg1"/>
              </a:solidFill>
              <a:latin typeface="Century" panose="02040604050505020304" pitchFamily="18" charset="0"/>
            </a:endParaRPr>
          </a:p>
          <a:p>
            <a:r>
              <a:rPr lang="en-US" sz="2800" b="1" dirty="0">
                <a:solidFill>
                  <a:schemeClr val="bg1"/>
                </a:solidFill>
                <a:latin typeface="Century" panose="02040604050505020304" pitchFamily="18" charset="0"/>
                <a:hlinkClick r:id="rId7"/>
              </a:rPr>
              <a:t>Mr. Herrera</a:t>
            </a:r>
            <a:endParaRPr lang="en-US" sz="2800" b="1" dirty="0">
              <a:solidFill>
                <a:schemeClr val="bg1"/>
              </a:solidFill>
              <a:latin typeface="Century" panose="02040604050505020304" pitchFamily="18" charset="0"/>
            </a:endParaRPr>
          </a:p>
          <a:p>
            <a:r>
              <a:rPr lang="en-US" sz="2800" b="1" dirty="0">
                <a:solidFill>
                  <a:schemeClr val="bg1"/>
                </a:solidFill>
                <a:latin typeface="Century" panose="02040604050505020304" pitchFamily="18" charset="0"/>
                <a:hlinkClick r:id="rId8"/>
              </a:rPr>
              <a:t>Mrs. </a:t>
            </a:r>
            <a:r>
              <a:rPr lang="en-US" sz="2800" b="1" dirty="0" err="1">
                <a:solidFill>
                  <a:schemeClr val="bg1"/>
                </a:solidFill>
                <a:latin typeface="Century" panose="02040604050505020304" pitchFamily="18" charset="0"/>
                <a:hlinkClick r:id="rId8"/>
              </a:rPr>
              <a:t>Kannady</a:t>
            </a:r>
            <a:endParaRPr lang="en-US" sz="2800" b="1" dirty="0">
              <a:solidFill>
                <a:schemeClr val="bg1"/>
              </a:solidFill>
              <a:latin typeface="Century" panose="02040604050505020304" pitchFamily="18" charset="0"/>
            </a:endParaRPr>
          </a:p>
          <a:p>
            <a:r>
              <a:rPr lang="en-US" sz="2800" b="1" dirty="0">
                <a:solidFill>
                  <a:schemeClr val="bg1"/>
                </a:solidFill>
                <a:latin typeface="Century" panose="02040604050505020304" pitchFamily="18" charset="0"/>
              </a:rPr>
              <a:t>Dr. King</a:t>
            </a:r>
          </a:p>
          <a:p>
            <a:r>
              <a:rPr lang="en-US" sz="2800" b="1" dirty="0">
                <a:solidFill>
                  <a:schemeClr val="bg1"/>
                </a:solidFill>
                <a:latin typeface="Century" panose="02040604050505020304" pitchFamily="18" charset="0"/>
                <a:hlinkClick r:id="rId9"/>
              </a:rPr>
              <a:t>Dr. </a:t>
            </a:r>
            <a:r>
              <a:rPr lang="en-US" sz="2800" b="1" dirty="0" err="1">
                <a:solidFill>
                  <a:schemeClr val="bg1"/>
                </a:solidFill>
                <a:latin typeface="Century" panose="02040604050505020304" pitchFamily="18" charset="0"/>
                <a:hlinkClick r:id="rId9"/>
              </a:rPr>
              <a:t>Madu</a:t>
            </a:r>
            <a:endParaRPr lang="en-US" sz="2800" b="1" dirty="0">
              <a:solidFill>
                <a:schemeClr val="bg1"/>
              </a:solidFill>
              <a:latin typeface="Century" panose="02040604050505020304" pitchFamily="18" charset="0"/>
            </a:endParaRPr>
          </a:p>
          <a:p>
            <a:r>
              <a:rPr lang="en-US" sz="2800" b="1" dirty="0">
                <a:solidFill>
                  <a:schemeClr val="bg1"/>
                </a:solidFill>
                <a:latin typeface="Century" panose="02040604050505020304" pitchFamily="18" charset="0"/>
                <a:hlinkClick r:id="rId10"/>
              </a:rPr>
              <a:t>Mr. </a:t>
            </a:r>
            <a:r>
              <a:rPr lang="en-US" sz="2800" b="1" dirty="0" err="1">
                <a:solidFill>
                  <a:schemeClr val="bg1"/>
                </a:solidFill>
                <a:latin typeface="Century" panose="02040604050505020304" pitchFamily="18" charset="0"/>
                <a:hlinkClick r:id="rId10"/>
              </a:rPr>
              <a:t>Tingley</a:t>
            </a:r>
            <a:r>
              <a:rPr lang="en-US" sz="2800" b="1" dirty="0">
                <a:solidFill>
                  <a:schemeClr val="bg1"/>
                </a:solidFill>
                <a:latin typeface="Century" panose="02040604050505020304" pitchFamily="18" charset="0"/>
                <a:hlinkClick r:id="rId10"/>
              </a:rPr>
              <a:t> </a:t>
            </a:r>
            <a:endParaRPr lang="en-US" sz="2800" b="1" dirty="0">
              <a:solidFill>
                <a:schemeClr val="bg1"/>
              </a:solidFill>
              <a:latin typeface="Century" panose="02040604050505020304" pitchFamily="18" charset="0"/>
            </a:endParaRPr>
          </a:p>
          <a:p>
            <a:r>
              <a:rPr lang="en-US" sz="2800" b="1" dirty="0">
                <a:solidFill>
                  <a:schemeClr val="bg1"/>
                </a:solidFill>
                <a:latin typeface="Century" panose="02040604050505020304" pitchFamily="18" charset="0"/>
                <a:hlinkClick r:id="rId11"/>
              </a:rPr>
              <a:t>Mr. Waller</a:t>
            </a:r>
            <a:endParaRPr lang="en-US" sz="2800" b="1" dirty="0">
              <a:solidFill>
                <a:schemeClr val="bg1"/>
              </a:solidFill>
              <a:latin typeface="Century" panose="02040604050505020304" pitchFamily="18" charset="0"/>
            </a:endParaRPr>
          </a:p>
          <a:p>
            <a:endParaRPr lang="en-US" sz="2800" b="1" dirty="0">
              <a:solidFill>
                <a:schemeClr val="bg1"/>
              </a:solidFill>
              <a:latin typeface="Century" panose="02040604050505020304" pitchFamily="18" charset="0"/>
            </a:endParaRPr>
          </a:p>
        </p:txBody>
      </p:sp>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Tree>
    <p:extLst>
      <p:ext uri="{BB962C8B-B14F-4D97-AF65-F5344CB8AC3E}">
        <p14:creationId xmlns:p14="http://schemas.microsoft.com/office/powerpoint/2010/main" val="307731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388799"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grpSp>
        <p:nvGrpSpPr>
          <p:cNvPr id="13" name="Group 12">
            <a:extLst>
              <a:ext uri="{FF2B5EF4-FFF2-40B4-BE49-F238E27FC236}">
                <a16:creationId xmlns:a16="http://schemas.microsoft.com/office/drawing/2014/main" id="{943565A1-BAB3-4F7F-897A-DD6E71472F8C}"/>
              </a:ext>
              <a:ext uri="{C183D7F6-B498-43B3-948B-1728B52AA6E4}">
                <adec:decorative xmlns:adec="http://schemas.microsoft.com/office/drawing/2017/decorative" xmlns="" val="1"/>
              </a:ext>
            </a:extLst>
          </p:cNvPr>
          <p:cNvGrpSpPr/>
          <p:nvPr/>
        </p:nvGrpSpPr>
        <p:grpSpPr>
          <a:xfrm>
            <a:off x="1198280" y="-24524"/>
            <a:ext cx="7021103" cy="6447200"/>
            <a:chOff x="2193784" y="0"/>
            <a:chExt cx="7021103" cy="6858000"/>
          </a:xfrm>
        </p:grpSpPr>
        <p:sp>
          <p:nvSpPr>
            <p:cNvPr id="17" name="Parallelogram 16">
              <a:extLst>
                <a:ext uri="{FF2B5EF4-FFF2-40B4-BE49-F238E27FC236}">
                  <a16:creationId xmlns:a16="http://schemas.microsoft.com/office/drawing/2014/main" id="{CBFD73D0-84EA-4B0C-B768-670B95DDCD8B}"/>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6054D92A-4E92-4157-8C05-CA6A71E084FD}"/>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27D49DEC-EB33-4A91-999D-55A26D7A1AC1}"/>
                </a:ext>
                <a:ext uri="{C183D7F6-B498-43B3-948B-1728B52AA6E4}">
                  <adec:decorative xmlns:adec="http://schemas.microsoft.com/office/drawing/2017/decorative" xmlns="" val="1"/>
                </a:ext>
              </a:extLst>
            </p:cNvPr>
            <p:cNvSpPr/>
            <p:nvPr/>
          </p:nvSpPr>
          <p:spPr>
            <a:xfrm>
              <a:off x="2193784"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3" descr="Title">
            <a:extLst>
              <a:ext uri="{FF2B5EF4-FFF2-40B4-BE49-F238E27FC236}">
                <a16:creationId xmlns:a16="http://schemas.microsoft.com/office/drawing/2014/main" id="{78717B29-78D2-4895-A027-1B2311BCF511}"/>
              </a:ext>
            </a:extLst>
          </p:cNvPr>
          <p:cNvSpPr txBox="1">
            <a:spLocks/>
          </p:cNvSpPr>
          <p:nvPr/>
        </p:nvSpPr>
        <p:spPr>
          <a:xfrm>
            <a:off x="3153083" y="257579"/>
            <a:ext cx="4679658" cy="1053556"/>
          </a:xfrm>
          <a:prstGeom prst="rect">
            <a:avLst/>
          </a:prstGeom>
        </p:spPr>
        <p:txBody>
          <a:bodyPr vert="horz" wrap="square" lIns="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lang="en-GB" sz="2400" kern="1200" dirty="0">
                <a:solidFill>
                  <a:schemeClr val="tx1"/>
                </a:solidFill>
                <a:latin typeface="Corbel" panose="020B0503020204020204" pitchFamily="34" charset="0"/>
                <a:ea typeface="+mj-ea"/>
                <a:cs typeface="+mj-cs"/>
              </a:defRPr>
            </a:lvl1pPr>
          </a:lstStyle>
          <a:p>
            <a:r>
              <a:rPr lang="en-US" dirty="0">
                <a:latin typeface="Century Schoolbook" panose="02040604050505020304" pitchFamily="18" charset="0"/>
              </a:rPr>
              <a:t>Dual Enrollment Course at</a:t>
            </a:r>
          </a:p>
          <a:p>
            <a:r>
              <a:rPr lang="en-US" dirty="0">
                <a:latin typeface="Century Schoolbook" panose="02040604050505020304" pitchFamily="18" charset="0"/>
              </a:rPr>
              <a:t>White Station</a:t>
            </a:r>
          </a:p>
        </p:txBody>
      </p:sp>
      <p:sp>
        <p:nvSpPr>
          <p:cNvPr id="21" name="Text Placeholder 22" descr="content block 1">
            <a:extLst>
              <a:ext uri="{FF2B5EF4-FFF2-40B4-BE49-F238E27FC236}">
                <a16:creationId xmlns:a16="http://schemas.microsoft.com/office/drawing/2014/main" id="{59A017E8-AE59-412B-9A6E-9CFBF164FF2D}"/>
              </a:ext>
            </a:extLst>
          </p:cNvPr>
          <p:cNvSpPr txBox="1">
            <a:spLocks/>
          </p:cNvSpPr>
          <p:nvPr/>
        </p:nvSpPr>
        <p:spPr>
          <a:xfrm>
            <a:off x="3153083" y="1265940"/>
            <a:ext cx="2834640" cy="4679020"/>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Century Schoolbook" panose="02040604050505020304" pitchFamily="18" charset="0"/>
              </a:rPr>
              <a:t>Academic Success </a:t>
            </a:r>
          </a:p>
          <a:p>
            <a:r>
              <a:rPr lang="en-US" sz="1200" dirty="0">
                <a:latin typeface="Century Schoolbook" panose="02040604050505020304" pitchFamily="18" charset="0"/>
              </a:rPr>
              <a:t>Anatomy I </a:t>
            </a:r>
          </a:p>
          <a:p>
            <a:r>
              <a:rPr lang="en-US" sz="1200" dirty="0">
                <a:latin typeface="Century Schoolbook" panose="02040604050505020304" pitchFamily="18" charset="0"/>
              </a:rPr>
              <a:t>Anatomy II</a:t>
            </a:r>
          </a:p>
          <a:p>
            <a:r>
              <a:rPr lang="en-US" sz="1200" dirty="0">
                <a:latin typeface="Century Schoolbook" panose="02040604050505020304" pitchFamily="18" charset="0"/>
              </a:rPr>
              <a:t>Biology I </a:t>
            </a:r>
          </a:p>
          <a:p>
            <a:r>
              <a:rPr lang="en-US" sz="1200" dirty="0">
                <a:latin typeface="Century Schoolbook" panose="02040604050505020304" pitchFamily="18" charset="0"/>
              </a:rPr>
              <a:t>Biology II</a:t>
            </a:r>
          </a:p>
          <a:p>
            <a:r>
              <a:rPr lang="en-US" sz="1200" dirty="0">
                <a:latin typeface="Century Schoolbook" panose="02040604050505020304" pitchFamily="18" charset="0"/>
              </a:rPr>
              <a:t>Calculus III </a:t>
            </a:r>
          </a:p>
          <a:p>
            <a:r>
              <a:rPr lang="en-US" sz="1200" dirty="0">
                <a:latin typeface="Century Schoolbook" panose="02040604050505020304" pitchFamily="18" charset="0"/>
              </a:rPr>
              <a:t>Engineering I</a:t>
            </a:r>
          </a:p>
          <a:p>
            <a:r>
              <a:rPr lang="en-US" sz="1200" dirty="0">
                <a:latin typeface="Century Schoolbook" panose="02040604050505020304" pitchFamily="18" charset="0"/>
              </a:rPr>
              <a:t>Engineering II</a:t>
            </a:r>
          </a:p>
          <a:p>
            <a:r>
              <a:rPr lang="en-US" sz="1200" dirty="0">
                <a:latin typeface="Century Schoolbook" panose="02040604050505020304" pitchFamily="18" charset="0"/>
              </a:rPr>
              <a:t>Medical Terminology</a:t>
            </a:r>
          </a:p>
          <a:p>
            <a:r>
              <a:rPr lang="en-US" sz="1200" dirty="0">
                <a:latin typeface="Century Schoolbook" panose="02040604050505020304" pitchFamily="18" charset="0"/>
              </a:rPr>
              <a:t>Sociology </a:t>
            </a:r>
          </a:p>
          <a:p>
            <a:r>
              <a:rPr lang="en-US" sz="1200" dirty="0">
                <a:latin typeface="Century Schoolbook" panose="02040604050505020304" pitchFamily="18" charset="0"/>
              </a:rPr>
              <a:t>State -Wide Dual</a:t>
            </a:r>
          </a:p>
          <a:p>
            <a:r>
              <a:rPr lang="en-US" sz="1200" dirty="0">
                <a:latin typeface="Century Schoolbook" panose="02040604050505020304" pitchFamily="18" charset="0"/>
              </a:rPr>
              <a:t>Pre-Calculus</a:t>
            </a:r>
          </a:p>
          <a:p>
            <a:r>
              <a:rPr lang="en-US" sz="1200" dirty="0">
                <a:latin typeface="Century Schoolbook" panose="02040604050505020304" pitchFamily="18" charset="0"/>
              </a:rPr>
              <a:t>Speech and Communication</a:t>
            </a:r>
          </a:p>
          <a:p>
            <a:r>
              <a:rPr lang="en-US" sz="1200" dirty="0">
                <a:latin typeface="Century Schoolbook" panose="02040604050505020304" pitchFamily="18" charset="0"/>
              </a:rPr>
              <a:t>Statistics</a:t>
            </a:r>
          </a:p>
          <a:p>
            <a:r>
              <a:rPr lang="en-US" sz="1200" dirty="0">
                <a:latin typeface="Century Schoolbook" panose="02040604050505020304" pitchFamily="18" charset="0"/>
              </a:rPr>
              <a:t>World History</a:t>
            </a:r>
          </a:p>
          <a:p>
            <a:r>
              <a:rPr lang="en-US" sz="1200" dirty="0">
                <a:latin typeface="Century Schoolbook" panose="02040604050505020304" pitchFamily="18" charset="0"/>
              </a:rPr>
              <a:t>America History</a:t>
            </a:r>
          </a:p>
        </p:txBody>
      </p:sp>
    </p:spTree>
    <p:extLst>
      <p:ext uri="{BB962C8B-B14F-4D97-AF65-F5344CB8AC3E}">
        <p14:creationId xmlns:p14="http://schemas.microsoft.com/office/powerpoint/2010/main" val="204592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502895-E8E6-406C-88AD-2C6E3CB02B44}"/>
              </a:ext>
              <a:ext uri="{C183D7F6-B498-43B3-948B-1728B52AA6E4}">
                <adec:decorative xmlns:adec="http://schemas.microsoft.com/office/drawing/2017/decorative" xmlns="" val="1"/>
              </a:ext>
            </a:extLst>
          </p:cNvPr>
          <p:cNvGrpSpPr/>
          <p:nvPr/>
        </p:nvGrpSpPr>
        <p:grpSpPr>
          <a:xfrm>
            <a:off x="356987" y="0"/>
            <a:ext cx="6208649" cy="6858000"/>
            <a:chOff x="-3740" y="0"/>
            <a:chExt cx="6208649" cy="6858000"/>
          </a:xfrm>
        </p:grpSpPr>
        <p:sp>
          <p:nvSpPr>
            <p:cNvPr id="13" name="Freeform: Shape 12">
              <a:extLst>
                <a:ext uri="{FF2B5EF4-FFF2-40B4-BE49-F238E27FC236}">
                  <a16:creationId xmlns:a16="http://schemas.microsoft.com/office/drawing/2014/main" id="{0990367A-BFA3-40FD-B90B-FA8375EC8E5D}"/>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4C6C00A5-5287-4CCB-9913-35BE17253F1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D573E7E-8DC6-470C-8230-D9CAD57F571C}"/>
              </a:ext>
            </a:extLst>
          </p:cNvPr>
          <p:cNvSpPr>
            <a:spLocks noGrp="1"/>
          </p:cNvSpPr>
          <p:nvPr>
            <p:ph type="ctrTitle"/>
          </p:nvPr>
        </p:nvSpPr>
        <p:spPr>
          <a:xfrm>
            <a:off x="524256" y="491260"/>
            <a:ext cx="6594189" cy="1625210"/>
          </a:xfrm>
        </p:spPr>
        <p:txBody>
          <a:bodyPr vert="horz" lIns="91440" tIns="45720" rIns="91440" bIns="45720" rtlCol="0" anchor="ctr">
            <a:normAutofit/>
          </a:bodyPr>
          <a:lstStyle/>
          <a:p>
            <a:pPr algn="l"/>
            <a:r>
              <a:rPr lang="en-US" sz="4400" dirty="0">
                <a:latin typeface="Century" panose="02040604050505020304" pitchFamily="18" charset="0"/>
              </a:rPr>
              <a:t>DE Sociology</a:t>
            </a:r>
          </a:p>
        </p:txBody>
      </p:sp>
      <p:pic>
        <p:nvPicPr>
          <p:cNvPr id="4" name="Picture 3">
            <a:extLst>
              <a:ext uri="{FF2B5EF4-FFF2-40B4-BE49-F238E27FC236}">
                <a16:creationId xmlns:a16="http://schemas.microsoft.com/office/drawing/2014/main" id="{1800A916-7253-45F1-8C81-6C90070E94C4}"/>
              </a:ext>
            </a:extLst>
          </p:cNvPr>
          <p:cNvPicPr>
            <a:picLocks noChangeAspect="1"/>
          </p:cNvPicPr>
          <p:nvPr/>
        </p:nvPicPr>
        <p:blipFill>
          <a:blip r:embed="rId2"/>
          <a:stretch>
            <a:fillRect/>
          </a:stretch>
        </p:blipFill>
        <p:spPr>
          <a:xfrm>
            <a:off x="794366" y="2667954"/>
            <a:ext cx="2527136" cy="3635293"/>
          </a:xfrm>
          <a:prstGeom prst="rect">
            <a:avLst/>
          </a:prstGeom>
        </p:spPr>
      </p:pic>
      <p:pic>
        <p:nvPicPr>
          <p:cNvPr id="5" name="Picture 4">
            <a:extLst>
              <a:ext uri="{FF2B5EF4-FFF2-40B4-BE49-F238E27FC236}">
                <a16:creationId xmlns:a16="http://schemas.microsoft.com/office/drawing/2014/main" id="{D4ADCE9E-A6E5-43EA-8338-B960B23D263F}"/>
              </a:ext>
            </a:extLst>
          </p:cNvPr>
          <p:cNvPicPr>
            <a:picLocks noChangeAspect="1"/>
          </p:cNvPicPr>
          <p:nvPr/>
        </p:nvPicPr>
        <p:blipFill>
          <a:blip r:embed="rId3"/>
          <a:stretch>
            <a:fillRect/>
          </a:stretch>
        </p:blipFill>
        <p:spPr>
          <a:xfrm>
            <a:off x="4273061" y="2667953"/>
            <a:ext cx="2799176" cy="3635294"/>
          </a:xfrm>
          <a:prstGeom prst="rect">
            <a:avLst/>
          </a:prstGeom>
        </p:spPr>
      </p:pic>
      <p:sp>
        <p:nvSpPr>
          <p:cNvPr id="3" name="Subtitle 2">
            <a:extLst>
              <a:ext uri="{FF2B5EF4-FFF2-40B4-BE49-F238E27FC236}">
                <a16:creationId xmlns:a16="http://schemas.microsoft.com/office/drawing/2014/main" id="{B52CD890-EE00-4AB2-91AB-FF30B6614D88}"/>
              </a:ext>
            </a:extLst>
          </p:cNvPr>
          <p:cNvSpPr>
            <a:spLocks noGrp="1"/>
          </p:cNvSpPr>
          <p:nvPr>
            <p:ph type="subTitle" idx="1"/>
          </p:nvPr>
        </p:nvSpPr>
        <p:spPr>
          <a:xfrm>
            <a:off x="7662442" y="133809"/>
            <a:ext cx="3515128" cy="5330923"/>
          </a:xfrm>
        </p:spPr>
        <p:txBody>
          <a:bodyPr vert="horz" lIns="91440" tIns="45720" rIns="91440" bIns="45720" rtlCol="0" anchor="ctr">
            <a:normAutofit/>
          </a:bodyPr>
          <a:lstStyle/>
          <a:p>
            <a:pPr algn="l"/>
            <a:endParaRPr lang="en-US" sz="1700" dirty="0">
              <a:solidFill>
                <a:schemeClr val="tx1"/>
              </a:solidFill>
            </a:endParaRPr>
          </a:p>
          <a:p>
            <a:pPr indent="-228600" algn="l">
              <a:buFont typeface="Arial" panose="020B0604020202020204" pitchFamily="34" charset="0"/>
              <a:buChar char="•"/>
            </a:pPr>
            <a:r>
              <a:rPr lang="en-US" sz="1600" dirty="0">
                <a:solidFill>
                  <a:schemeClr val="tx1"/>
                </a:solidFill>
                <a:latin typeface="Century" panose="02040604050505020304" pitchFamily="18" charset="0"/>
              </a:rPr>
              <a:t>Taught by Rachel Kannady</a:t>
            </a:r>
          </a:p>
          <a:p>
            <a:pPr indent="-228600" algn="l">
              <a:buFont typeface="Arial" panose="020B0604020202020204" pitchFamily="34" charset="0"/>
              <a:buChar char="•"/>
            </a:pPr>
            <a:r>
              <a:rPr lang="en-US" sz="1600" dirty="0">
                <a:solidFill>
                  <a:schemeClr val="tx1"/>
                </a:solidFill>
                <a:latin typeface="Century" panose="02040604050505020304" pitchFamily="18" charset="0"/>
              </a:rPr>
              <a:t>Online course through University of Memphis. No course pre-requisites. Must meet U of M DE admissions requirements. Qualifies for the TSAC Grant. </a:t>
            </a:r>
          </a:p>
          <a:p>
            <a:pPr indent="-228600" algn="l">
              <a:buFont typeface="Arial" panose="020B0604020202020204" pitchFamily="34" charset="0"/>
              <a:buChar char="•"/>
            </a:pPr>
            <a:r>
              <a:rPr lang="en-US" sz="1600" dirty="0">
                <a:solidFill>
                  <a:schemeClr val="tx1"/>
                </a:solidFill>
                <a:latin typeface="Century" panose="02040604050505020304" pitchFamily="18" charset="0"/>
              </a:rPr>
              <a:t>Sociology is the study of societies and human interactions. This course is taught using the same material as 1010 Introduction to Sociology. We start at the development of sociology and go through the basic understanding of various concepts and social constructs in modern society; race, religious, family structure, gender, culture, disability and a few others.</a:t>
            </a:r>
          </a:p>
          <a:p>
            <a:pPr indent="-228600" algn="l">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1466806106"/>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DE575C36-314A-42CB-9114-6E0CE4AB273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776</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Century</vt:lpstr>
      <vt:lpstr>Century Schoolbook</vt:lpstr>
      <vt:lpstr>Corbel</vt:lpstr>
      <vt:lpstr>Courier New</vt:lpstr>
      <vt:lpstr>Office Theme</vt:lpstr>
      <vt:lpstr>Dual Enrollment Informational Meeting 2021</vt:lpstr>
      <vt:lpstr>Welcome to the  Dual Enrollment Information Meeting</vt:lpstr>
      <vt:lpstr>Dual Enrollment  </vt:lpstr>
      <vt:lpstr>Dual Credit  </vt:lpstr>
      <vt:lpstr>Dual Courses  </vt:lpstr>
      <vt:lpstr>     Benefits of Dual Enrollment Courses</vt:lpstr>
      <vt:lpstr>White Station’s Professors </vt:lpstr>
      <vt:lpstr>PowerPoint Presentation</vt:lpstr>
      <vt:lpstr>DE Sociology</vt:lpstr>
      <vt:lpstr>DE Anatomy &amp; Physiology</vt:lpstr>
      <vt:lpstr>Courses on a college campus.</vt:lpstr>
      <vt:lpstr>How to enroll in a Dual Enrollment course?</vt:lpstr>
      <vt:lpstr>      Dual Enrollment  Mrs. Armella Smith   Shelby County Schools Dual Enrollment Advisor  smithaa@scsk12.org </vt:lpstr>
      <vt:lpstr>Financial Chart</vt:lpstr>
      <vt:lpstr>THANK YOU</vt:lpstr>
      <vt:lpstr>Specific 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2021-04-05T19:06:36Z</dcterms:created>
  <dcterms:modified xsi:type="dcterms:W3CDTF">2021-04-08T15:40:32Z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